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2" r:id="rId6"/>
    <p:sldId id="259" r:id="rId7"/>
    <p:sldId id="263" r:id="rId8"/>
    <p:sldId id="282" r:id="rId9"/>
    <p:sldId id="273" r:id="rId10"/>
    <p:sldId id="294" r:id="rId11"/>
    <p:sldId id="260" r:id="rId12"/>
    <p:sldId id="266" r:id="rId13"/>
    <p:sldId id="261" r:id="rId14"/>
    <p:sldId id="283" r:id="rId15"/>
    <p:sldId id="268" r:id="rId16"/>
    <p:sldId id="269" r:id="rId17"/>
    <p:sldId id="264" r:id="rId18"/>
    <p:sldId id="284" r:id="rId19"/>
    <p:sldId id="265" r:id="rId20"/>
    <p:sldId id="267" r:id="rId21"/>
    <p:sldId id="295" r:id="rId22"/>
    <p:sldId id="29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AFAD-F3A5-48C1-9850-A441B78495A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CC2A-DE94-42F2-BFA0-B875F45721D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AFAD-F3A5-48C1-9850-A441B78495A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CC2A-DE94-42F2-BFA0-B875F45721D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AFAD-F3A5-48C1-9850-A441B78495A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CC2A-DE94-42F2-BFA0-B875F45721D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AFAD-F3A5-48C1-9850-A441B78495A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CC2A-DE94-42F2-BFA0-B875F45721D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AFAD-F3A5-48C1-9850-A441B78495A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CC2A-DE94-42F2-BFA0-B875F45721D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AFAD-F3A5-48C1-9850-A441B78495A1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CC2A-DE94-42F2-BFA0-B875F45721D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AFAD-F3A5-48C1-9850-A441B78495A1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CC2A-DE94-42F2-BFA0-B875F45721D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AFAD-F3A5-48C1-9850-A441B78495A1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CC2A-DE94-42F2-BFA0-B875F45721D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AFAD-F3A5-48C1-9850-A441B78495A1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CC2A-DE94-42F2-BFA0-B875F45721D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AFAD-F3A5-48C1-9850-A441B78495A1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CC2A-DE94-42F2-BFA0-B875F45721D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AFAD-F3A5-48C1-9850-A441B78495A1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CC2A-DE94-42F2-BFA0-B875F45721D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EAFAD-F3A5-48C1-9850-A441B78495A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FCC2A-DE94-42F2-BFA0-B875F45721DE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3065"/>
            <a:ext cx="9144000" cy="2053886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Bahnschrift Condensed" panose="020B0502040204020203" pitchFamily="34" charset="0"/>
              </a:rPr>
              <a:t>TECHNICAL SEMINAR</a:t>
            </a:r>
            <a:br>
              <a:rPr lang="en-IN" dirty="0"/>
            </a:br>
            <a:r>
              <a:rPr lang="en-IN" sz="3600" dirty="0"/>
              <a:t>ON</a:t>
            </a:r>
            <a:r>
              <a:rPr lang="en-IN" dirty="0"/>
              <a:t> </a:t>
            </a:r>
            <a:br>
              <a:rPr lang="en-IN" dirty="0"/>
            </a:br>
            <a:r>
              <a:rPr lang="en-IN" sz="4200" dirty="0">
                <a:solidFill>
                  <a:schemeClr val="accent1">
                    <a:lumMod val="75000"/>
                  </a:schemeClr>
                </a:solidFill>
                <a:latin typeface="Bahnschrift Light" panose="020B0502040204020203" pitchFamily="34" charset="0"/>
              </a:rPr>
              <a:t>DEEP SPACE NETWORK</a:t>
            </a:r>
            <a:endParaRPr lang="en-IN" sz="4200" dirty="0">
              <a:solidFill>
                <a:schemeClr val="accent1">
                  <a:lumMod val="7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54349"/>
            <a:ext cx="9144000" cy="1367161"/>
          </a:xfrm>
        </p:spPr>
        <p:txBody>
          <a:bodyPr>
            <a:normAutofit fontScale="92500" lnSpcReduction="10000"/>
          </a:bodyPr>
          <a:lstStyle/>
          <a:p>
            <a:r>
              <a:rPr lang="en-IN" sz="2000" dirty="0"/>
              <a:t>Presented by:</a:t>
            </a:r>
            <a:endParaRPr lang="en-IN" sz="2000" dirty="0"/>
          </a:p>
          <a:p>
            <a:r>
              <a:rPr lang="en-IN" sz="1800" dirty="0">
                <a:latin typeface="Bahnschrift Condensed" panose="020B0502040204020203" pitchFamily="34" charset="0"/>
              </a:rPr>
              <a:t>Suraj Kumar</a:t>
            </a:r>
            <a:endParaRPr lang="en-IN" sz="1800" dirty="0">
              <a:latin typeface="Bahnschrift Condensed" panose="020B0502040204020203" pitchFamily="34" charset="0"/>
            </a:endParaRPr>
          </a:p>
          <a:p>
            <a:r>
              <a:rPr lang="en-IN" sz="1800" dirty="0">
                <a:latin typeface="Bahnschrift Condensed" panose="020B0502040204020203" pitchFamily="34" charset="0"/>
              </a:rPr>
              <a:t>Reg. 1701227473</a:t>
            </a:r>
            <a:endParaRPr lang="en-IN" sz="1800" dirty="0">
              <a:latin typeface="Bahnschrift Condensed" panose="020B0502040204020203" pitchFamily="34" charset="0"/>
            </a:endParaRPr>
          </a:p>
          <a:p>
            <a:r>
              <a:rPr lang="en-IN" sz="1800" dirty="0">
                <a:latin typeface="Bahnschrift Condensed" panose="020B0502040204020203" pitchFamily="34" charset="0"/>
              </a:rPr>
              <a:t>Sec- ETC 2B</a:t>
            </a:r>
            <a:endParaRPr lang="en-IN" sz="1800" dirty="0">
              <a:latin typeface="Bahnschrift Condensed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59" y="2319106"/>
            <a:ext cx="1987120" cy="17799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71674" y="5943601"/>
            <a:ext cx="4811697" cy="66582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2238375" y="5788331"/>
            <a:ext cx="8048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accent2">
                    <a:lumMod val="50000"/>
                  </a:schemeClr>
                </a:solidFill>
              </a:rPr>
              <a:t>Department of Electronics &amp; Telecommunication Engineering</a:t>
            </a:r>
            <a:endParaRPr lang="en-IN" sz="2000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IN" sz="2000" dirty="0">
                <a:solidFill>
                  <a:schemeClr val="accent2">
                    <a:lumMod val="50000"/>
                  </a:schemeClr>
                </a:solidFill>
              </a:rPr>
              <a:t>C.V. Raman College of Engineering</a:t>
            </a:r>
            <a:endParaRPr lang="en-IN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315" y="253365"/>
            <a:ext cx="10515600" cy="967105"/>
          </a:xfrm>
        </p:spPr>
        <p:txBody>
          <a:bodyPr/>
          <a:lstStyle/>
          <a:p>
            <a:r>
              <a:rPr lang="en-IN" altLang="en-US" sz="400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Noise in Deep Space Communication</a:t>
            </a:r>
            <a:endParaRPr lang="en-IN" altLang="en-US" sz="400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772160" y="1657350"/>
            <a:ext cx="10515600" cy="1136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altLang="en-US" sz="4000">
              <a:solidFill>
                <a:schemeClr val="accent1">
                  <a:lumMod val="75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528357" y="2064027"/>
            <a:ext cx="10515600" cy="4705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There are lot of factors and parameters that comes in communication with deep space</a:t>
            </a:r>
            <a:endParaRPr lang="en-IN" altLang="en-US" sz="28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8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These include objects behind the spacecraft, atmosphere, how well does communication work with antennas and spacecraft, interference &amp; noise</a:t>
            </a:r>
            <a:endParaRPr lang="en-IN" altLang="en-US" sz="28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8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Out of these factors distance is also an important parameter that makes deep space communication different from other communication network</a:t>
            </a:r>
            <a:endParaRPr lang="en-IN" altLang="en-US" sz="28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8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8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Noise created by the antenna itself in the </a:t>
            </a:r>
            <a:r>
              <a:rPr lang="en-IN" altLang="en-US" sz="2800" dirty="0" err="1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form of</a:t>
            </a:r>
            <a:r>
              <a:rPr lang="en-IN" altLang="en-US" sz="28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 infrared radiation</a:t>
            </a:r>
            <a:endParaRPr lang="en-IN" altLang="en-US" sz="1800" dirty="0">
              <a:solidFill>
                <a:schemeClr val="tx1"/>
              </a:solidFill>
              <a:latin typeface="+mn-ea"/>
              <a:cs typeface="+mn-ea"/>
            </a:endParaRPr>
          </a:p>
          <a:p>
            <a:endParaRPr lang="en-IN" altLang="en-US" sz="1800" dirty="0">
              <a:solidFill>
                <a:schemeClr val="tx1"/>
              </a:solidFill>
              <a:latin typeface="+mn-ea"/>
              <a:cs typeface="+mn-ea"/>
            </a:endParaRPr>
          </a:p>
          <a:p>
            <a:endParaRPr lang="en-IN" altLang="en-US" sz="1800" dirty="0">
              <a:solidFill>
                <a:schemeClr val="tx1"/>
              </a:solidFill>
              <a:latin typeface="+mn-ea"/>
              <a:cs typeface="+mn-ea"/>
            </a:endParaRPr>
          </a:p>
          <a:p>
            <a:endParaRPr lang="en-IN" altLang="en-US" sz="1800" dirty="0">
              <a:solidFill>
                <a:schemeClr val="tx1"/>
              </a:solidFill>
              <a:latin typeface="+mn-ea"/>
              <a:cs typeface="+mn-ea"/>
            </a:endParaRPr>
          </a:p>
          <a:p>
            <a:endParaRPr lang="en-IN" altLang="en-US" sz="1800" dirty="0">
              <a:solidFill>
                <a:schemeClr val="tx1"/>
              </a:solidFill>
              <a:latin typeface="+mn-ea"/>
              <a:cs typeface="+mn-ea"/>
            </a:endParaRPr>
          </a:p>
          <a:p>
            <a:endParaRPr lang="en-IN" altLang="en-US" sz="1800" dirty="0">
              <a:solidFill>
                <a:schemeClr val="tx1"/>
              </a:solidFill>
              <a:latin typeface="+mn-ea"/>
              <a:cs typeface="+mn-ea"/>
            </a:endParaRPr>
          </a:p>
          <a:p>
            <a:endParaRPr lang="en-IN" altLang="en-US" sz="1800" dirty="0">
              <a:solidFill>
                <a:schemeClr val="tx1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2722880"/>
          <a:ext cx="1051560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962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2000" b="1">
                          <a:solidFill>
                            <a:schemeClr val="bg1"/>
                          </a:solidFill>
                        </a:rPr>
                        <a:t>Place </a:t>
                      </a:r>
                      <a:endParaRPr lang="en-IN" altLang="en-US" sz="20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2000">
                          <a:solidFill>
                            <a:schemeClr val="bg1"/>
                          </a:solidFill>
                        </a:rPr>
                        <a:t>Distance</a:t>
                      </a:r>
                      <a:endParaRPr lang="en-IN" altLang="en-US" sz="2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2000">
                          <a:solidFill>
                            <a:schemeClr val="bg1"/>
                          </a:solidFill>
                        </a:rPr>
                        <a:t>Difficulty</a:t>
                      </a:r>
                      <a:endParaRPr lang="en-IN" altLang="en-US" sz="2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2400">
                          <a:solidFill>
                            <a:schemeClr val="tx1"/>
                          </a:solidFill>
                        </a:rPr>
                        <a:t>Geo- Satellite</a:t>
                      </a:r>
                      <a:endParaRPr lang="en-IN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2400">
                          <a:solidFill>
                            <a:schemeClr val="tx1"/>
                          </a:solidFill>
                        </a:rPr>
                        <a:t>4*10</a:t>
                      </a:r>
                      <a:r>
                        <a:rPr lang="en-IN" altLang="en-US" sz="2400" baseline="30000">
                          <a:solidFill>
                            <a:schemeClr val="tx1"/>
                          </a:solidFill>
                        </a:rPr>
                        <a:t>4 </a:t>
                      </a:r>
                      <a:r>
                        <a:rPr lang="en-IN" altLang="en-US" sz="2400">
                          <a:solidFill>
                            <a:schemeClr val="tx1"/>
                          </a:solidFill>
                        </a:rPr>
                        <a:t> Km</a:t>
                      </a:r>
                      <a:endParaRPr lang="en-IN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2000">
                          <a:solidFill>
                            <a:schemeClr val="tx1"/>
                          </a:solidFill>
                        </a:rPr>
                        <a:t>Baseline</a:t>
                      </a:r>
                      <a:endParaRPr lang="en-IN" alt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2400">
                          <a:solidFill>
                            <a:schemeClr val="tx1"/>
                          </a:solidFill>
                        </a:rPr>
                        <a:t>Moon</a:t>
                      </a:r>
                      <a:endParaRPr lang="en-IN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2400">
                          <a:solidFill>
                            <a:schemeClr val="tx1"/>
                          </a:solidFill>
                        </a:rPr>
                        <a:t>4*10</a:t>
                      </a:r>
                      <a:r>
                        <a:rPr lang="en-IN" altLang="en-US" sz="2400" baseline="3000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en-IN" altLang="en-US" sz="2400">
                          <a:solidFill>
                            <a:schemeClr val="tx1"/>
                          </a:solidFill>
                        </a:rPr>
                        <a:t> Km</a:t>
                      </a:r>
                      <a:endParaRPr lang="en-IN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2000" b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IN" altLang="en-US" sz="20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2400">
                          <a:solidFill>
                            <a:schemeClr val="tx1"/>
                          </a:solidFill>
                        </a:rPr>
                        <a:t>Mars</a:t>
                      </a:r>
                      <a:endParaRPr lang="en-IN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2400">
                          <a:solidFill>
                            <a:schemeClr val="tx1"/>
                          </a:solidFill>
                        </a:rPr>
                        <a:t>3*10</a:t>
                      </a:r>
                      <a:r>
                        <a:rPr lang="en-IN" altLang="en-US" sz="2400" baseline="3000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en-IN" altLang="en-US" sz="2400">
                          <a:solidFill>
                            <a:schemeClr val="tx1"/>
                          </a:solidFill>
                        </a:rPr>
                        <a:t> Km</a:t>
                      </a:r>
                      <a:endParaRPr lang="en-IN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2000">
                          <a:solidFill>
                            <a:schemeClr val="tx1"/>
                          </a:solidFill>
                        </a:rPr>
                        <a:t>5.6*10</a:t>
                      </a:r>
                      <a:r>
                        <a:rPr lang="en-IN" altLang="en-US" sz="2000" baseline="300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IN" altLang="en-US" sz="2000">
                          <a:solidFill>
                            <a:schemeClr val="tx1"/>
                          </a:solidFill>
                        </a:rPr>
                        <a:t> Km</a:t>
                      </a:r>
                      <a:endParaRPr lang="en-IN" alt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2400">
                          <a:solidFill>
                            <a:schemeClr val="tx1"/>
                          </a:solidFill>
                        </a:rPr>
                        <a:t>Jupiter</a:t>
                      </a:r>
                      <a:endParaRPr lang="en-IN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2400">
                          <a:solidFill>
                            <a:schemeClr val="tx1"/>
                          </a:solidFill>
                        </a:rPr>
                        <a:t>8*10</a:t>
                      </a:r>
                      <a:r>
                        <a:rPr lang="en-IN" altLang="en-US" sz="2400" baseline="3000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en-IN" altLang="en-US" sz="2400">
                          <a:solidFill>
                            <a:schemeClr val="tx1"/>
                          </a:solidFill>
                        </a:rPr>
                        <a:t> Km</a:t>
                      </a:r>
                      <a:endParaRPr lang="en-IN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2000">
                          <a:solidFill>
                            <a:schemeClr val="tx1"/>
                          </a:solidFill>
                        </a:rPr>
                        <a:t>4*10</a:t>
                      </a:r>
                      <a:r>
                        <a:rPr lang="en-IN" altLang="en-US" sz="2000" baseline="3000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en-IN" altLang="en-US" sz="2000">
                          <a:solidFill>
                            <a:schemeClr val="tx1"/>
                          </a:solidFill>
                        </a:rPr>
                        <a:t> Km</a:t>
                      </a:r>
                      <a:endParaRPr lang="en-IN" alt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2400">
                          <a:solidFill>
                            <a:schemeClr val="tx1"/>
                          </a:solidFill>
                        </a:rPr>
                        <a:t>Pluto</a:t>
                      </a:r>
                      <a:endParaRPr lang="en-IN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2400">
                          <a:solidFill>
                            <a:schemeClr val="tx1"/>
                          </a:solidFill>
                        </a:rPr>
                        <a:t>5*10</a:t>
                      </a:r>
                      <a:r>
                        <a:rPr lang="en-IN" altLang="en-US" sz="2400" baseline="3000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en-IN" altLang="en-US" sz="2400">
                          <a:solidFill>
                            <a:schemeClr val="tx1"/>
                          </a:solidFill>
                        </a:rPr>
                        <a:t> Km</a:t>
                      </a:r>
                      <a:endParaRPr lang="en-IN" alt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2000">
                          <a:solidFill>
                            <a:schemeClr val="tx1"/>
                          </a:solidFill>
                        </a:rPr>
                        <a:t>1.6*10</a:t>
                      </a:r>
                      <a:r>
                        <a:rPr lang="en-IN" altLang="en-US" sz="2000" baseline="3000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IN" altLang="en-US" sz="2000">
                          <a:solidFill>
                            <a:schemeClr val="tx1"/>
                          </a:solidFill>
                        </a:rPr>
                        <a:t> Km</a:t>
                      </a:r>
                      <a:endParaRPr lang="en-IN" alt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/>
        </p:nvSpPr>
        <p:spPr>
          <a:xfrm>
            <a:off x="737870" y="737870"/>
            <a:ext cx="10515600" cy="159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altLang="en-US">
              <a:solidFill>
                <a:schemeClr val="accent1">
                  <a:lumMod val="50000"/>
                </a:schemeClr>
              </a:solidFill>
            </a:endParaRPr>
          </a:p>
          <a:p>
            <a:endParaRPr lang="en-I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937895" y="975360"/>
            <a:ext cx="10515600" cy="860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altLang="en-US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Signal strength</a:t>
            </a:r>
            <a:endParaRPr lang="en-IN" alt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I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34617" y="6196613"/>
            <a:ext cx="677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Ref-3</a:t>
            </a:r>
            <a:endParaRPr lang="en-IN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1082"/>
            <a:ext cx="10515600" cy="1149150"/>
          </a:xfrm>
        </p:spPr>
        <p:txBody>
          <a:bodyPr/>
          <a:lstStyle/>
          <a:p>
            <a:r>
              <a:rPr lang="en-IN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Locating a Spacecraft using DSN</a:t>
            </a:r>
            <a:endParaRPr lang="en-IN" altLang="en-US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90232"/>
            <a:ext cx="10287635" cy="49750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Doppler</a:t>
            </a:r>
            <a:endParaRPr lang="en-US" dirty="0"/>
          </a:p>
          <a:p>
            <a:r>
              <a:rPr lang="en-IN" sz="26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I</a:t>
            </a:r>
            <a:r>
              <a:rPr sz="2600" dirty="0" err="1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ncrease</a:t>
            </a:r>
            <a:r>
              <a:rPr sz="26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 (or decrease) in the frequency of </a:t>
            </a:r>
            <a:r>
              <a:rPr lang="en-IN" sz="26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a</a:t>
            </a:r>
            <a:r>
              <a:rPr sz="26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 wave as the source and observer move towards (or away from) each other</a:t>
            </a:r>
            <a:endParaRPr lang="en-IN" sz="26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r>
              <a:rPr sz="26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The effect causes the sudden change in pitch noticeable in </a:t>
            </a:r>
            <a:r>
              <a:rPr lang="en-IN" sz="26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a detector</a:t>
            </a:r>
            <a:endParaRPr lang="en-IN" sz="26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endParaRPr lang="en-IN" sz="26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Doppler= </a:t>
            </a:r>
            <a:r>
              <a:rPr lang="en-IN" u="sng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(uplink frequency-downlink frequency)</a:t>
            </a:r>
            <a:endParaRPr lang="en-IN" u="sng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0" indent="0">
              <a:buNone/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                                     </a:t>
            </a:r>
            <a:r>
              <a:rPr lang="en-IN" dirty="0" err="1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transponding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 ratio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0" indent="0">
              <a:buNone/>
            </a:pPr>
            <a:endParaRPr lang="en-IN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r>
              <a:rPr lang="en-IN" sz="26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There are three types of doppler measurement in DSN- one way, two way &amp; three way measurement</a:t>
            </a:r>
            <a:endParaRPr lang="en-IN" sz="20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0" indent="0">
              <a:buNone/>
            </a:pPr>
            <a:endParaRPr lang="en-IN" sz="20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ppler one way two way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25597" y="646851"/>
            <a:ext cx="9259410" cy="61788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9405" y="375081"/>
            <a:ext cx="3098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6">
                    <a:lumMod val="75000"/>
                  </a:schemeClr>
                </a:solidFill>
              </a:rPr>
              <a:t>One-Way Doppler</a:t>
            </a:r>
            <a:endParaRPr lang="en-IN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4990"/>
            <a:ext cx="10515600" cy="5748020"/>
          </a:xfrm>
        </p:spPr>
        <p:txBody>
          <a:bodyPr>
            <a:normAutofit/>
          </a:bodyPr>
          <a:lstStyle/>
          <a:p>
            <a:r>
              <a:rPr lang="en-IN" altLang="en-US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Differential One-way Ranging</a:t>
            </a:r>
            <a:endParaRPr lang="en-IN" altLang="en-US" dirty="0">
              <a:solidFill>
                <a:schemeClr val="accent2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  <a:sym typeface="+mn-ea"/>
            </a:endParaRPr>
          </a:p>
          <a:p>
            <a:endParaRPr lang="en-IN" altLang="en-US" dirty="0">
              <a:solidFill>
                <a:schemeClr val="accent2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  <a:sym typeface="+mn-ea"/>
            </a:endParaRPr>
          </a:p>
          <a:p>
            <a:r>
              <a:rPr lang="en-IN" altLang="en-US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It is an interplanetary radio-tracking and navigation technique</a:t>
            </a:r>
            <a:endParaRPr lang="en-IN" altLang="en-US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  <a:sym typeface="+mn-ea"/>
            </a:endParaRPr>
          </a:p>
          <a:p>
            <a:endParaRPr lang="en-IN" altLang="en-US" dirty="0">
              <a:solidFill>
                <a:schemeClr val="accent2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  <a:sym typeface="+mn-ea"/>
            </a:endParaRPr>
          </a:p>
          <a:p>
            <a:r>
              <a:rPr lang="en-IN" altLang="en-US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Radio signals from the spacecraft are received by two widely separated deep-space ground stations on earth</a:t>
            </a:r>
            <a:endParaRPr lang="en-IN" altLang="en-US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r>
              <a:rPr lang="en-IN" altLang="en-US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 The difference in the times of signal arrival is precisely measured</a:t>
            </a:r>
            <a:endParaRPr lang="en-IN" altLang="en-US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r>
              <a:rPr lang="en-IN" altLang="en-US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 This is corrected using information about the current delays due to Earth’s atmosphere, obtained by simultaneously tracking (from each ground location)</a:t>
            </a:r>
            <a:endParaRPr lang="en-IN" altLang="en-US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endParaRPr lang="en-IN" altLang="en-US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endParaRPr lang="en-IN" altLang="en-US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endParaRPr lang="en-IN" altLang="en-US" sz="24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endParaRPr lang="en-IN" altLang="en-US" sz="24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endParaRPr lang="en-IN" altLang="en-US" sz="24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OR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1154097" y="825999"/>
            <a:ext cx="9454719" cy="57079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84412" y="523783"/>
            <a:ext cx="43173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accent6">
                    <a:lumMod val="75000"/>
                  </a:schemeClr>
                </a:solidFill>
              </a:rPr>
              <a:t>Differential One-way ranging</a:t>
            </a:r>
            <a:endParaRPr lang="en-IN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5585"/>
            <a:ext cx="10515600" cy="967105"/>
          </a:xfrm>
        </p:spPr>
        <p:txBody>
          <a:bodyPr/>
          <a:lstStyle/>
          <a:p>
            <a:r>
              <a:rPr lang="en-IN" alt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Applications</a:t>
            </a:r>
            <a:endParaRPr lang="en-I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67460"/>
            <a:ext cx="6158230" cy="5019675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Telemetry</a:t>
            </a:r>
            <a:endParaRPr lang="en-US" sz="2500" dirty="0"/>
          </a:p>
          <a:p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Telemetry data is made up of crucial science and engineering information transmitted to Earth via radio signals from spacecraft</a:t>
            </a:r>
            <a:endParaRPr lang="en-US" sz="25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endParaRPr lang="en-US" sz="25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They explore the far reaches of our solar system. The Deep Space Network, or DSN acquires, processes, decodes and distributes this data</a:t>
            </a:r>
            <a:endParaRPr lang="en-US" sz="1800" dirty="0"/>
          </a:p>
          <a:p>
            <a:endParaRPr lang="en-US" sz="18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Content Placeholder 3" descr="ocean in planet"/>
          <p:cNvPicPr>
            <a:picLocks noGrp="1" noChangeAspect="1"/>
          </p:cNvPicPr>
          <p:nvPr>
            <p:ph sz="half" idx="2"/>
          </p:nvPr>
        </p:nvPicPr>
        <p:blipFill>
          <a:blip r:embed="rId1" cstate="print"/>
          <a:stretch>
            <a:fillRect/>
          </a:stretch>
        </p:blipFill>
        <p:spPr>
          <a:xfrm>
            <a:off x="7429624" y="1807160"/>
            <a:ext cx="4253865" cy="30213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21880" y="4891595"/>
            <a:ext cx="677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Ref-4</a:t>
            </a:r>
            <a:endParaRPr lang="en-IN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6445" y="799465"/>
            <a:ext cx="10370820" cy="5394960"/>
          </a:xfrm>
        </p:spPr>
        <p:txBody>
          <a:bodyPr/>
          <a:lstStyle/>
          <a:p>
            <a:pPr algn="just"/>
            <a:r>
              <a:rPr lang="en-US" sz="2500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Spacecraft Command</a:t>
            </a:r>
            <a:endParaRPr lang="en-US" sz="25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Space mission operations teams use the DSN Command System to control the activities of their spacecraft</a:t>
            </a:r>
            <a:endParaRPr lang="en-US" sz="25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  <a:sym typeface="+mn-e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Commands are sent to robotic probes as coded computer files that the craft execute as a series of actions</a:t>
            </a:r>
            <a:endParaRPr lang="en-US" sz="2500" dirty="0"/>
          </a:p>
          <a:p>
            <a:pPr algn="just"/>
            <a:endParaRPr lang="en-US" sz="2500" dirty="0"/>
          </a:p>
          <a:p>
            <a:pPr algn="just"/>
            <a:r>
              <a:rPr lang="en-US" sz="2500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Tracking</a:t>
            </a:r>
            <a:endParaRPr lang="en-US" sz="25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The DSN Tracking System provides two-way communication between Earth-based equipment and a spacecraft</a:t>
            </a:r>
            <a:endParaRPr lang="en-US" sz="25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  <a:sym typeface="+mn-e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Making measurements that allow flight controllers to determine the position and velocity of spacecraft with great precision</a:t>
            </a:r>
            <a:endParaRPr lang="en-US" sz="2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60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Farthest the DSN has ever reached</a:t>
            </a:r>
            <a:endParaRPr lang="en-IN" altLang="en-US" sz="360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</p:txBody>
      </p:sp>
      <p:pic>
        <p:nvPicPr>
          <p:cNvPr id="4" name="Content Placeholder 3" descr="golden rec 1"/>
          <p:cNvPicPr>
            <a:picLocks noGrp="1" noChangeAspect="1"/>
          </p:cNvPicPr>
          <p:nvPr>
            <p:ph sz="half" idx="1"/>
          </p:nvPr>
        </p:nvPicPr>
        <p:blipFill>
          <a:blip r:embed="rId1" cstate="print"/>
          <a:stretch>
            <a:fillRect/>
          </a:stretch>
        </p:blipFill>
        <p:spPr>
          <a:xfrm>
            <a:off x="5650230" y="2261235"/>
            <a:ext cx="3014345" cy="3014345"/>
          </a:xfrm>
          <a:prstGeom prst="rect">
            <a:avLst/>
          </a:prstGeom>
        </p:spPr>
      </p:pic>
      <p:pic>
        <p:nvPicPr>
          <p:cNvPr id="5" name="Content Placeholder 4" descr="golden rec 2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9002395" y="2595245"/>
            <a:ext cx="2351405" cy="2346960"/>
          </a:xfrm>
          <a:prstGeom prst="rect">
            <a:avLst/>
          </a:prstGeom>
        </p:spPr>
      </p:pic>
      <p:pic>
        <p:nvPicPr>
          <p:cNvPr id="7" name="Picture 6" descr="1074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1691005"/>
            <a:ext cx="4453890" cy="41548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11666" y="5845810"/>
            <a:ext cx="677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Ref-5</a:t>
            </a:r>
            <a:endParaRPr lang="en-IN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345" y="235585"/>
            <a:ext cx="10515600" cy="1016635"/>
          </a:xfrm>
        </p:spPr>
        <p:txBody>
          <a:bodyPr/>
          <a:lstStyle/>
          <a:p>
            <a:r>
              <a:rPr lang="en-IN" altLang="en-US" sz="360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References</a:t>
            </a:r>
            <a:endParaRPr lang="en-IN" altLang="en-US" sz="360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2220"/>
            <a:ext cx="10685145" cy="5233670"/>
          </a:xfrm>
        </p:spPr>
        <p:txBody>
          <a:bodyPr>
            <a:normAutofit fontScale="9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altLang="en-US" sz="24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Chang, C. "DSN Telecommunications Link Design Handbook." DSN Document 373.810–005 (2015) </a:t>
            </a:r>
            <a:endParaRPr lang="en-IN" altLang="en-US" sz="24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IN" altLang="en-US" sz="24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altLang="en-US" sz="240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J. Border "Delta-Differential One-Way Ranging" 810–005 DSN Telecommunications Link Design Handbook </a:t>
            </a:r>
            <a:r>
              <a:rPr lang="en-US" altLang="en-IN" sz="240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(2013)</a:t>
            </a:r>
            <a:endParaRPr lang="en-US" altLang="en-IN" sz="240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IN" sz="240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altLang="en-US" sz="24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Deep Space Network: A discussion on </a:t>
            </a:r>
            <a:r>
              <a:rPr lang="en-IN" altLang="en-US" sz="2400" dirty="0" err="1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Nasa's</a:t>
            </a:r>
            <a:r>
              <a:rPr lang="en-IN" altLang="en-US" sz="24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 vital lifeline to spacecraft, by Dr. Lewis </a:t>
            </a:r>
            <a:r>
              <a:rPr lang="en-IN" altLang="en-US" sz="2400" dirty="0" err="1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doich</a:t>
            </a:r>
            <a:r>
              <a:rPr lang="en-IN" altLang="en-US" sz="24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 (Deputy director of </a:t>
            </a:r>
            <a:r>
              <a:rPr lang="en-IN" altLang="en-US" sz="2400" dirty="0" err="1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Interplanatery</a:t>
            </a:r>
            <a:r>
              <a:rPr lang="en-IN" altLang="en-US" sz="24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 Network Directorate)</a:t>
            </a:r>
            <a:endParaRPr lang="en-IN" altLang="en-US" sz="24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IN" altLang="en-US" sz="24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IN" sz="24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Ref-1: https://deepspace.jpl.nasa.gov/about/</a:t>
            </a:r>
            <a:endParaRPr lang="en-US" altLang="en-IN" sz="24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IN" sz="24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IN" sz="24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Ref-2: https://eyes.nasa.gov/dsn/dsn.html</a:t>
            </a:r>
            <a:endParaRPr lang="en-US" altLang="en-IN" sz="24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IN" sz="24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0" indent="0">
              <a:buNone/>
            </a:pPr>
            <a:endParaRPr lang="en-IN" altLang="en-US" sz="2400" dirty="0">
              <a:solidFill>
                <a:schemeClr val="accent1">
                  <a:lumMod val="75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endParaRPr lang="en-IN" altLang="en-US" dirty="0"/>
          </a:p>
          <a:p>
            <a:endParaRPr lang="en-IN" altLang="en-US" dirty="0"/>
          </a:p>
          <a:p>
            <a:endParaRPr lang="en-IN" altLang="en-US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Bahnschrift Light" panose="020B0502040204020203" pitchFamily="34" charset="0"/>
              </a:rPr>
              <a:t>Contents</a:t>
            </a:r>
            <a:endParaRPr lang="en-IN" dirty="0">
              <a:solidFill>
                <a:schemeClr val="accent1">
                  <a:lumMod val="7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3525"/>
            <a:ext cx="10515600" cy="4643438"/>
          </a:xfrm>
        </p:spPr>
        <p:txBody>
          <a:bodyPr>
            <a:normAutofit/>
          </a:bodyPr>
          <a:lstStyle/>
          <a:p>
            <a:r>
              <a:rPr lang="en-IN" sz="2400" dirty="0"/>
              <a:t>Introduction </a:t>
            </a:r>
            <a:endParaRPr lang="en-IN" sz="2400" dirty="0"/>
          </a:p>
          <a:p>
            <a:r>
              <a:rPr lang="en-IN" sz="2400" dirty="0"/>
              <a:t>Problem Statement</a:t>
            </a:r>
            <a:endParaRPr lang="en-IN" sz="2400" dirty="0"/>
          </a:p>
          <a:p>
            <a:r>
              <a:rPr lang="en-IN" sz="2400" dirty="0"/>
              <a:t>Principle</a:t>
            </a:r>
            <a:endParaRPr lang="en-IN" sz="2400" dirty="0"/>
          </a:p>
          <a:p>
            <a:r>
              <a:rPr lang="en-IN" sz="2400" dirty="0"/>
              <a:t>Explanation</a:t>
            </a:r>
            <a:endParaRPr lang="en-IN" sz="2400" dirty="0"/>
          </a:p>
          <a:p>
            <a:r>
              <a:rPr lang="en-IN" sz="2400" dirty="0"/>
              <a:t>Applications</a:t>
            </a:r>
            <a:endParaRPr lang="en-IN" sz="2400" dirty="0"/>
          </a:p>
          <a:p>
            <a:r>
              <a:rPr lang="en-IN" sz="2400" dirty="0"/>
              <a:t>References</a:t>
            </a:r>
            <a:endParaRPr lang="en-IN" sz="24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5080" y="425450"/>
            <a:ext cx="9144000" cy="771525"/>
          </a:xfrm>
        </p:spPr>
        <p:txBody>
          <a:bodyPr/>
          <a:p>
            <a:pPr algn="l"/>
            <a:r>
              <a:rPr lang="en-US" sz="320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References</a:t>
            </a:r>
            <a:endParaRPr lang="en-US" sz="320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6145" y="1518285"/>
            <a:ext cx="10749915" cy="4436745"/>
          </a:xfrm>
        </p:spPr>
        <p:txBody>
          <a:bodyPr>
            <a:normAutofit fontScale="90000"/>
          </a:bodyPr>
          <a:p>
            <a:pPr marL="457200" indent="-457200" algn="l">
              <a:buFont typeface="+mj-lt"/>
              <a:buAutoNum type="arabicPeriod"/>
            </a:pPr>
            <a:r>
              <a:rPr lang="en-US" altLang="en-IN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Ref-2(a): https://pdfs.semanticscholar.org/18aa/</a:t>
            </a:r>
            <a:endParaRPr lang="en-US" altLang="en-IN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  <a:sym typeface="+mn-ea"/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en-IN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  <a:sym typeface="+mn-ea"/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en-IN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en-IN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Ref-3: https://youtu.be/9vYdfsy4l5Y</a:t>
            </a:r>
            <a:endParaRPr lang="en-US" altLang="en-IN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  <a:sym typeface="+mn-ea"/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en-IN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  <a:sym typeface="+mn-ea"/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en-IN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en-IN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Ref-4: https://solarsystem.nasa.gov/missions/cassini/overview/</a:t>
            </a:r>
            <a:endParaRPr lang="en-US" altLang="en-IN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  <a:sym typeface="+mn-ea"/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en-IN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en-IN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en-IN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Ref-5: </a:t>
            </a:r>
            <a:r>
              <a:rPr lang="en-US" altLang="en-IN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https://voyager.jpl.nasa.gov/</a:t>
            </a:r>
            <a:endParaRPr lang="en-US" altLang="en-IN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algn="l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assini phot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1780" y="229870"/>
            <a:ext cx="9108440" cy="63982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232150" y="1153795"/>
            <a:ext cx="7107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Bahnschrift Condensed" panose="020B0502040204020203" pitchFamily="34" charset="0"/>
                <a:cs typeface="Bahnschrift Condensed" panose="020B0502040204020203" pitchFamily="34" charset="0"/>
              </a:rPr>
              <a:t>T h a n k    y o u   f o r    l i s t e n i n g </a:t>
            </a:r>
            <a:endParaRPr lang="en-US" sz="2800">
              <a:solidFill>
                <a:schemeClr val="bg1"/>
              </a:solidFill>
              <a:latin typeface="Bahnschrift Condensed" panose="020B0502040204020203" pitchFamily="34" charset="0"/>
              <a:cs typeface="Bahnschrift Condensed" panose="020B0502040204020203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912110" y="5173980"/>
            <a:ext cx="714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Bahnschrift Condensed" panose="020B0502040204020203" pitchFamily="34" charset="0"/>
                <a:cs typeface="Bahnschrift Condensed" panose="020B0502040204020203" pitchFamily="34" charset="0"/>
              </a:rPr>
              <a:t>t h e   s o u n d s   o f   t h e   u n i v e r s e</a:t>
            </a:r>
            <a:endParaRPr lang="en-US" sz="2800">
              <a:solidFill>
                <a:schemeClr val="bg1"/>
              </a:solidFill>
              <a:latin typeface="Bahnschrift Condensed" panose="020B0502040204020203" pitchFamily="34" charset="0"/>
              <a:cs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att vector"/>
          <p:cNvPicPr>
            <a:picLocks noGrp="1" noChangeAspect="1"/>
          </p:cNvPicPr>
          <p:nvPr>
            <p:ph sz="half" idx="2"/>
          </p:nvPr>
        </p:nvPicPr>
        <p:blipFill>
          <a:blip r:embed="rId1" cstate="print"/>
          <a:stretch>
            <a:fillRect/>
          </a:stretch>
        </p:blipFill>
        <p:spPr>
          <a:xfrm>
            <a:off x="1144270" y="479425"/>
            <a:ext cx="9709785" cy="6076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An Overview to the life line of Space Communication</a:t>
            </a:r>
            <a:endParaRPr lang="en-IN" sz="32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015855" cy="4351655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rPr>
              <a:t>Why do we need DSN?</a:t>
            </a:r>
            <a:endParaRPr lang="en-IN" dirty="0">
              <a:solidFill>
                <a:schemeClr val="accent2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endParaRPr lang="en-IN" dirty="0">
              <a:solidFill>
                <a:schemeClr val="tx2">
                  <a:lumMod val="75000"/>
                </a:schemeClr>
              </a:solidFill>
              <a:latin typeface="Bahnschrift Light" panose="020B0502040204020203" pitchFamily="34" charset="0"/>
            </a:endParaRPr>
          </a:p>
          <a:p>
            <a:r>
              <a:rPr lang="en-IN" sz="25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Communicating in space is hard due to large distance between the communicating elements (spacecrafts)</a:t>
            </a:r>
            <a:endParaRPr lang="en-IN" sz="25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endParaRPr lang="en-IN" sz="25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r>
              <a:rPr lang="en-IN" sz="25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Different type of noises comes along with signal transfer</a:t>
            </a:r>
            <a:endParaRPr lang="en-IN" sz="25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endParaRPr lang="en-IN" sz="25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r>
              <a:rPr lang="en-IN" sz="25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An idealistic communication network with continuous linkage between Earth and the space elemets will enable us to carry out scientific missions at any space location for required duration of time</a:t>
            </a:r>
            <a:endParaRPr lang="en-IN" dirty="0">
              <a:solidFill>
                <a:schemeClr val="accent1">
                  <a:lumMod val="75000"/>
                </a:schemeClr>
              </a:solidFill>
              <a:latin typeface="Bahnschrift Light" panose="020B0502040204020203" pitchFamily="34" charset="0"/>
            </a:endParaRPr>
          </a:p>
          <a:p>
            <a:endParaRPr lang="en-IN" dirty="0">
              <a:solidFill>
                <a:schemeClr val="accent2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altLang="en-US" sz="3600">
                <a:solidFill>
                  <a:schemeClr val="accent2">
                    <a:lumMod val="50000"/>
                  </a:schemeClr>
                </a:solidFill>
              </a:rPr>
              <a:t>What do we mean by Deep Space Network?</a:t>
            </a:r>
            <a:endParaRPr lang="en-IN" altLang="en-US" sz="36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067415" cy="4351655"/>
          </a:xfrm>
        </p:spPr>
        <p:txBody>
          <a:bodyPr/>
          <a:lstStyle/>
          <a:p>
            <a:endParaRPr lang="en-IN" altLang="en-US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endParaRPr lang="en-IN" altLang="en-US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r>
              <a:rPr lang="en-IN" altLang="en-US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A communication network between earth and space elements that are above the earth's top most  </a:t>
            </a:r>
            <a:r>
              <a:rPr lang="en-IN" altLang="en-US" dirty="0" err="1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atomspheric</a:t>
            </a:r>
            <a:r>
              <a:rPr lang="en-IN" altLang="en-US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 layer</a:t>
            </a:r>
            <a:endParaRPr lang="en-IN" altLang="en-US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r>
              <a:rPr lang="en-IN" altLang="en-US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The top most layer consist of exosphere  that extends from 500km-10000km above the earth's </a:t>
            </a:r>
            <a:r>
              <a:rPr lang="en-IN" altLang="en-US" dirty="0" err="1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surafce</a:t>
            </a:r>
            <a:endParaRPr lang="en-IN" alt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I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0200"/>
            <a:ext cx="10515600" cy="892175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How does the DSN comes alive?</a:t>
            </a:r>
            <a:endParaRPr lang="en-IN" sz="36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9" b="15688"/>
          <a:stretch>
            <a:fillRect/>
          </a:stretch>
        </p:blipFill>
        <p:spPr>
          <a:xfrm>
            <a:off x="996315" y="1222375"/>
            <a:ext cx="10390851" cy="4905376"/>
          </a:xfrm>
          <a:effectLst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15" y="1495425"/>
            <a:ext cx="3987800" cy="29965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965" y="1495425"/>
            <a:ext cx="5562600" cy="2646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18468" y="6240135"/>
            <a:ext cx="193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Ref-1</a:t>
            </a:r>
            <a:endParaRPr lang="en-IN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7105"/>
          </a:xfrm>
        </p:spPr>
        <p:txBody>
          <a:bodyPr/>
          <a:lstStyle/>
          <a:p>
            <a:r>
              <a:rPr lang="en-IN" altLang="en-US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Working of DSN</a:t>
            </a:r>
            <a:endParaRPr lang="en-IN" altLang="en-US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2865"/>
            <a:ext cx="10515600" cy="484441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The DSN consists of three facilities spaced equidistant from each other – approximately 120 degrees apart in longitude – around the world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 These sites are at Goldstone, California; Madrid, Spain; and Canberra, Australia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The strategic placement of these sites permits constant communication with spacecraft as our planet rotates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It works as before a distant spacecraft sinks below the horizon at one DSN site, another site can pick up the signal and carry on communicating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endParaRPr lang="en-IN" altLang="en-US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0435" y="1346367"/>
            <a:ext cx="10311130" cy="5096510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altLang="en-US" sz="28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The large antennas amplifies the lowest strength signals. And they are designed to work at very low temperatures (few degrees above the absolute zero temperature)</a:t>
            </a:r>
            <a:endParaRPr lang="en-IN" altLang="en-US" sz="28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  <a:sym typeface="+mn-ea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altLang="en-US" sz="28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altLang="en-US" sz="28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Another way the DSN amplifies the communication is by using multiple antennas to collect the signal from same source</a:t>
            </a:r>
            <a:endParaRPr lang="en-IN" altLang="en-US" sz="28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  <a:sym typeface="+mn-ea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altLang="en-US" sz="28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  <a:sym typeface="+mn-ea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altLang="en-US" sz="28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 Arraying- works good for signals having large </a:t>
            </a:r>
            <a:r>
              <a:rPr lang="en-IN" altLang="en-US" sz="2800" dirty="0" err="1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wavelenghts</a:t>
            </a:r>
            <a:r>
              <a:rPr lang="en-IN" altLang="en-US" sz="28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 like radio waves).</a:t>
            </a:r>
            <a:endParaRPr lang="en-IN" altLang="en-US" sz="28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5585"/>
            <a:ext cx="10515600" cy="946785"/>
          </a:xfrm>
        </p:spPr>
        <p:txBody>
          <a:bodyPr/>
          <a:lstStyle/>
          <a:p>
            <a:r>
              <a:rPr lang="en-I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DSN Antennas </a:t>
            </a:r>
            <a:endParaRPr lang="en-IN" alt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</p:txBody>
      </p:sp>
      <p:pic>
        <p:nvPicPr>
          <p:cNvPr id="4" name="Content Placeholder 3" descr="dsn-antennas5.en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3463290" y="1043305"/>
            <a:ext cx="5264785" cy="54279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59410" y="6232124"/>
            <a:ext cx="170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Ref-2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195" y="254635"/>
            <a:ext cx="9144000" cy="712470"/>
          </a:xfrm>
        </p:spPr>
        <p:txBody>
          <a:bodyPr>
            <a:normAutofit/>
          </a:bodyPr>
          <a:p>
            <a:pPr algn="l"/>
            <a:r>
              <a:rPr lang="en-US" sz="360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cs typeface="Bahnschrift Light" panose="020B0502040204020203" pitchFamily="34" charset="0"/>
              </a:rPr>
              <a:t>Frequency assignment of antenna</a:t>
            </a:r>
            <a:endParaRPr lang="en-US" sz="360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  <a:cs typeface="Bahnschrift Light" panose="020B0502040204020203" pitchFamily="34" charset="0"/>
            </a:endParaRPr>
          </a:p>
        </p:txBody>
      </p:sp>
      <p:pic>
        <p:nvPicPr>
          <p:cNvPr id="4" name="Picture 3" descr="DSN capabiliti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1465" y="1113790"/>
            <a:ext cx="8644255" cy="52139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474960" y="6162040"/>
            <a:ext cx="995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Ref-2(a)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4870</Words>
  <Application>WPS Presentation</Application>
  <PresentationFormat>Widescreen</PresentationFormat>
  <Paragraphs>214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SimSun</vt:lpstr>
      <vt:lpstr>Wingdings</vt:lpstr>
      <vt:lpstr>Bahnschrift Condensed</vt:lpstr>
      <vt:lpstr>Bahnschrift Light</vt:lpstr>
      <vt:lpstr>Calibri Light</vt:lpstr>
      <vt:lpstr>Calibri</vt:lpstr>
      <vt:lpstr>Microsoft YaHei</vt:lpstr>
      <vt:lpstr>Arial Unicode MS</vt:lpstr>
      <vt:lpstr>Malgun Gothic</vt:lpstr>
      <vt:lpstr>Office Theme</vt:lpstr>
      <vt:lpstr>TECHNICAL SEMINAR ON  DEEP SPACE NETWORK</vt:lpstr>
      <vt:lpstr>Contents</vt:lpstr>
      <vt:lpstr>An Overview to the life line of Space Communication</vt:lpstr>
      <vt:lpstr>What do we mean by Deep Space Network?</vt:lpstr>
      <vt:lpstr>How does the DSN comes alive?</vt:lpstr>
      <vt:lpstr>Working of DSN</vt:lpstr>
      <vt:lpstr>PowerPoint 演示文稿</vt:lpstr>
      <vt:lpstr>DSN Antennas </vt:lpstr>
      <vt:lpstr>PowerPoint 演示文稿</vt:lpstr>
      <vt:lpstr>Noise in Deep Space Communication</vt:lpstr>
      <vt:lpstr>PowerPoint 演示文稿</vt:lpstr>
      <vt:lpstr>Locating a Spacecraft using DSN</vt:lpstr>
      <vt:lpstr>PowerPoint 演示文稿</vt:lpstr>
      <vt:lpstr>PowerPoint 演示文稿</vt:lpstr>
      <vt:lpstr>PowerPoint 演示文稿</vt:lpstr>
      <vt:lpstr>Applications</vt:lpstr>
      <vt:lpstr>PowerPoint 演示文稿</vt:lpstr>
      <vt:lpstr>Farthest the DSN has ever reached</vt:lpstr>
      <vt:lpstr>References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SEMINAR ON  DEEP SPACE NETWORK</dc:title>
  <dc:creator>Y S</dc:creator>
  <cp:lastModifiedBy>givea</cp:lastModifiedBy>
  <cp:revision>19</cp:revision>
  <dcterms:created xsi:type="dcterms:W3CDTF">2019-08-04T04:48:00Z</dcterms:created>
  <dcterms:modified xsi:type="dcterms:W3CDTF">2019-08-21T15:43:02Z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1033-11.2.0.8893</vt:lpwstr>
  </property>
</Properties>
</file>